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86" r:id="rId2"/>
    <p:sldId id="287" r:id="rId3"/>
    <p:sldId id="289" r:id="rId4"/>
    <p:sldId id="288" r:id="rId5"/>
    <p:sldId id="290" r:id="rId6"/>
    <p:sldId id="291" r:id="rId7"/>
    <p:sldId id="292" r:id="rId8"/>
    <p:sldId id="293" r:id="rId9"/>
    <p:sldId id="303" r:id="rId10"/>
    <p:sldId id="294" r:id="rId11"/>
    <p:sldId id="295" r:id="rId12"/>
    <p:sldId id="296" r:id="rId13"/>
    <p:sldId id="304" r:id="rId14"/>
    <p:sldId id="305" r:id="rId15"/>
    <p:sldId id="306" r:id="rId16"/>
    <p:sldId id="30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ssa Propson" initials="KP" lastIdx="2" clrIdx="0">
    <p:extLst>
      <p:ext uri="{19B8F6BF-5375-455C-9EA6-DF929625EA0E}">
        <p15:presenceInfo xmlns:p15="http://schemas.microsoft.com/office/powerpoint/2012/main" userId="S::KarissaP@theimprovegroup.com::28b629b9-4d19-42f9-af7f-e420d874a18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21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0671" autoAdjust="0"/>
  </p:normalViewPr>
  <p:slideViewPr>
    <p:cSldViewPr snapToGrid="0">
      <p:cViewPr varScale="1">
        <p:scale>
          <a:sx n="100" d="100"/>
          <a:sy n="100" d="100"/>
        </p:scale>
        <p:origin x="10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09DB4-8A4B-4B03-85E0-003649547C16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5A55D4-91C0-4646-A8E3-BF16CF3F4942}">
      <dgm:prSet phldrT="[Text]"/>
      <dgm:spPr/>
      <dgm:t>
        <a:bodyPr/>
        <a:lstStyle/>
        <a:p>
          <a:r>
            <a:rPr lang="en-US" dirty="0"/>
            <a:t>Workload study</a:t>
          </a:r>
        </a:p>
      </dgm:t>
    </dgm:pt>
    <dgm:pt modelId="{094A6482-B9EA-4AD7-A012-3343766E00FC}" type="parTrans" cxnId="{B6BBD3FE-3D0B-4A45-A500-56C9515BC1F7}">
      <dgm:prSet/>
      <dgm:spPr/>
      <dgm:t>
        <a:bodyPr/>
        <a:lstStyle/>
        <a:p>
          <a:endParaRPr lang="en-US"/>
        </a:p>
      </dgm:t>
    </dgm:pt>
    <dgm:pt modelId="{23E34723-E9E1-4BD7-85B5-134780246BD6}" type="sibTrans" cxnId="{B6BBD3FE-3D0B-4A45-A500-56C9515BC1F7}">
      <dgm:prSet/>
      <dgm:spPr/>
      <dgm:t>
        <a:bodyPr/>
        <a:lstStyle/>
        <a:p>
          <a:endParaRPr lang="en-US"/>
        </a:p>
      </dgm:t>
    </dgm:pt>
    <dgm:pt modelId="{F78172B0-B7DC-4B16-85BA-CCA939CD5525}">
      <dgm:prSet phldrT="[Text]"/>
      <dgm:spPr/>
      <dgm:t>
        <a:bodyPr/>
        <a:lstStyle/>
        <a:p>
          <a:r>
            <a:rPr lang="en-US" dirty="0"/>
            <a:t>Online survey </a:t>
          </a:r>
        </a:p>
      </dgm:t>
    </dgm:pt>
    <dgm:pt modelId="{A5CF2807-3D9E-48F2-954D-A433512E3C53}" type="parTrans" cxnId="{0C5581A0-817D-4308-8C99-A02157DC43FF}">
      <dgm:prSet/>
      <dgm:spPr/>
      <dgm:t>
        <a:bodyPr/>
        <a:lstStyle/>
        <a:p>
          <a:endParaRPr lang="en-US"/>
        </a:p>
      </dgm:t>
    </dgm:pt>
    <dgm:pt modelId="{A61399C7-E9A8-4041-9959-2D10F9D7B76F}" type="sibTrans" cxnId="{0C5581A0-817D-4308-8C99-A02157DC43FF}">
      <dgm:prSet/>
      <dgm:spPr/>
      <dgm:t>
        <a:bodyPr/>
        <a:lstStyle/>
        <a:p>
          <a:endParaRPr lang="en-US"/>
        </a:p>
      </dgm:t>
    </dgm:pt>
    <dgm:pt modelId="{22AE5B0E-8F53-4E84-8631-BFE8A076FAB3}">
      <dgm:prSet phldrT="[Text]"/>
      <dgm:spPr/>
      <dgm:t>
        <a:bodyPr/>
        <a:lstStyle/>
        <a:p>
          <a:r>
            <a:rPr lang="en-US" dirty="0"/>
            <a:t>SSIS analysis</a:t>
          </a:r>
        </a:p>
      </dgm:t>
    </dgm:pt>
    <dgm:pt modelId="{D96D39EE-250E-4C4A-9BA8-E10E86D88DEA}" type="parTrans" cxnId="{0A0D3843-151A-46F1-BD69-BB378FED2857}">
      <dgm:prSet/>
      <dgm:spPr/>
      <dgm:t>
        <a:bodyPr/>
        <a:lstStyle/>
        <a:p>
          <a:endParaRPr lang="en-US"/>
        </a:p>
      </dgm:t>
    </dgm:pt>
    <dgm:pt modelId="{572FF819-EBFD-4DC6-A865-BD54C45AADC2}" type="sibTrans" cxnId="{0A0D3843-151A-46F1-BD69-BB378FED2857}">
      <dgm:prSet/>
      <dgm:spPr/>
      <dgm:t>
        <a:bodyPr/>
        <a:lstStyle/>
        <a:p>
          <a:endParaRPr lang="en-US"/>
        </a:p>
      </dgm:t>
    </dgm:pt>
    <dgm:pt modelId="{F1C84A00-78F7-49A2-B112-988EA2D6AF9E}">
      <dgm:prSet phldrT="[Text]"/>
      <dgm:spPr/>
      <dgm:t>
        <a:bodyPr/>
        <a:lstStyle/>
        <a:p>
          <a:endParaRPr lang="en-US" dirty="0"/>
        </a:p>
      </dgm:t>
    </dgm:pt>
    <dgm:pt modelId="{1AEF2532-5AFE-47DA-8A06-C8CAA749F2B5}" type="parTrans" cxnId="{AB5CBC4E-B6EE-4C0E-A5CA-4FCD1810341C}">
      <dgm:prSet/>
      <dgm:spPr/>
      <dgm:t>
        <a:bodyPr/>
        <a:lstStyle/>
        <a:p>
          <a:endParaRPr lang="en-US"/>
        </a:p>
      </dgm:t>
    </dgm:pt>
    <dgm:pt modelId="{AC4A046F-3965-4B61-9A9A-FDD11D1DE9E3}" type="sibTrans" cxnId="{AB5CBC4E-B6EE-4C0E-A5CA-4FCD1810341C}">
      <dgm:prSet/>
      <dgm:spPr/>
      <dgm:t>
        <a:bodyPr/>
        <a:lstStyle/>
        <a:p>
          <a:endParaRPr lang="en-US"/>
        </a:p>
      </dgm:t>
    </dgm:pt>
    <dgm:pt modelId="{BE791B70-7E8F-4C57-A095-D2F83C60435A}" type="pres">
      <dgm:prSet presAssocID="{75A09DB4-8A4B-4B03-85E0-003649547C16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8000B47-D44A-4802-81D8-160E27D845B0}" type="pres">
      <dgm:prSet presAssocID="{455A55D4-91C0-4646-A8E3-BF16CF3F4942}" presName="centerShape" presStyleLbl="node0" presStyleIdx="0" presStyleCnt="1" custScaleX="105099" custScaleY="105099"/>
      <dgm:spPr/>
    </dgm:pt>
    <dgm:pt modelId="{D294676A-6090-419E-8A48-249E34C65CBC}" type="pres">
      <dgm:prSet presAssocID="{A5CF2807-3D9E-48F2-954D-A433512E3C53}" presName="parTrans" presStyleLbl="bgSibTrans2D1" presStyleIdx="0" presStyleCnt="2"/>
      <dgm:spPr/>
    </dgm:pt>
    <dgm:pt modelId="{0ACE29EA-778D-4019-B311-075332E567B3}" type="pres">
      <dgm:prSet presAssocID="{F78172B0-B7DC-4B16-85BA-CCA939CD5525}" presName="node" presStyleLbl="node1" presStyleIdx="0" presStyleCnt="2" custScaleX="82853" custScaleY="80933">
        <dgm:presLayoutVars>
          <dgm:bulletEnabled val="1"/>
        </dgm:presLayoutVars>
      </dgm:prSet>
      <dgm:spPr/>
    </dgm:pt>
    <dgm:pt modelId="{DFA53203-E610-418F-B0F9-5F15D4DB2707}" type="pres">
      <dgm:prSet presAssocID="{D96D39EE-250E-4C4A-9BA8-E10E86D88DEA}" presName="parTrans" presStyleLbl="bgSibTrans2D1" presStyleIdx="1" presStyleCnt="2"/>
      <dgm:spPr/>
    </dgm:pt>
    <dgm:pt modelId="{DB6191A1-1CA4-460B-B614-0FCFD37F987C}" type="pres">
      <dgm:prSet presAssocID="{22AE5B0E-8F53-4E84-8631-BFE8A076FAB3}" presName="node" presStyleLbl="node1" presStyleIdx="1" presStyleCnt="2" custScaleX="82853" custScaleY="80933">
        <dgm:presLayoutVars>
          <dgm:bulletEnabled val="1"/>
        </dgm:presLayoutVars>
      </dgm:prSet>
      <dgm:spPr/>
    </dgm:pt>
  </dgm:ptLst>
  <dgm:cxnLst>
    <dgm:cxn modelId="{7C39D80F-ED33-4D60-AD1F-736FF438008E}" type="presOf" srcId="{75A09DB4-8A4B-4B03-85E0-003649547C16}" destId="{BE791B70-7E8F-4C57-A095-D2F83C60435A}" srcOrd="0" destOrd="0" presId="urn:microsoft.com/office/officeart/2005/8/layout/radial4"/>
    <dgm:cxn modelId="{1F54002C-7E17-4C44-83E2-D19E521C10BC}" type="presOf" srcId="{F78172B0-B7DC-4B16-85BA-CCA939CD5525}" destId="{0ACE29EA-778D-4019-B311-075332E567B3}" srcOrd="0" destOrd="0" presId="urn:microsoft.com/office/officeart/2005/8/layout/radial4"/>
    <dgm:cxn modelId="{0A0D3843-151A-46F1-BD69-BB378FED2857}" srcId="{455A55D4-91C0-4646-A8E3-BF16CF3F4942}" destId="{22AE5B0E-8F53-4E84-8631-BFE8A076FAB3}" srcOrd="1" destOrd="0" parTransId="{D96D39EE-250E-4C4A-9BA8-E10E86D88DEA}" sibTransId="{572FF819-EBFD-4DC6-A865-BD54C45AADC2}"/>
    <dgm:cxn modelId="{AB5CBC4E-B6EE-4C0E-A5CA-4FCD1810341C}" srcId="{75A09DB4-8A4B-4B03-85E0-003649547C16}" destId="{F1C84A00-78F7-49A2-B112-988EA2D6AF9E}" srcOrd="1" destOrd="0" parTransId="{1AEF2532-5AFE-47DA-8A06-C8CAA749F2B5}" sibTransId="{AC4A046F-3965-4B61-9A9A-FDD11D1DE9E3}"/>
    <dgm:cxn modelId="{59528C7B-DEF7-48A9-B555-67B7C1393FCC}" type="presOf" srcId="{D96D39EE-250E-4C4A-9BA8-E10E86D88DEA}" destId="{DFA53203-E610-418F-B0F9-5F15D4DB2707}" srcOrd="0" destOrd="0" presId="urn:microsoft.com/office/officeart/2005/8/layout/radial4"/>
    <dgm:cxn modelId="{1BEBBD99-54BC-4B1F-B398-2082B24F7E79}" type="presOf" srcId="{22AE5B0E-8F53-4E84-8631-BFE8A076FAB3}" destId="{DB6191A1-1CA4-460B-B614-0FCFD37F987C}" srcOrd="0" destOrd="0" presId="urn:microsoft.com/office/officeart/2005/8/layout/radial4"/>
    <dgm:cxn modelId="{0C5581A0-817D-4308-8C99-A02157DC43FF}" srcId="{455A55D4-91C0-4646-A8E3-BF16CF3F4942}" destId="{F78172B0-B7DC-4B16-85BA-CCA939CD5525}" srcOrd="0" destOrd="0" parTransId="{A5CF2807-3D9E-48F2-954D-A433512E3C53}" sibTransId="{A61399C7-E9A8-4041-9959-2D10F9D7B76F}"/>
    <dgm:cxn modelId="{0AA119DF-EDFC-48AF-9754-BAA3B8CE8B83}" type="presOf" srcId="{455A55D4-91C0-4646-A8E3-BF16CF3F4942}" destId="{B8000B47-D44A-4802-81D8-160E27D845B0}" srcOrd="0" destOrd="0" presId="urn:microsoft.com/office/officeart/2005/8/layout/radial4"/>
    <dgm:cxn modelId="{2D3159F1-3D1B-4C42-8E65-3C507C1FD2BF}" type="presOf" srcId="{A5CF2807-3D9E-48F2-954D-A433512E3C53}" destId="{D294676A-6090-419E-8A48-249E34C65CBC}" srcOrd="0" destOrd="0" presId="urn:microsoft.com/office/officeart/2005/8/layout/radial4"/>
    <dgm:cxn modelId="{B6BBD3FE-3D0B-4A45-A500-56C9515BC1F7}" srcId="{75A09DB4-8A4B-4B03-85E0-003649547C16}" destId="{455A55D4-91C0-4646-A8E3-BF16CF3F4942}" srcOrd="0" destOrd="0" parTransId="{094A6482-B9EA-4AD7-A012-3343766E00FC}" sibTransId="{23E34723-E9E1-4BD7-85B5-134780246BD6}"/>
    <dgm:cxn modelId="{64F06035-514E-430F-8F90-9EBE7FB0BD11}" type="presParOf" srcId="{BE791B70-7E8F-4C57-A095-D2F83C60435A}" destId="{B8000B47-D44A-4802-81D8-160E27D845B0}" srcOrd="0" destOrd="0" presId="urn:microsoft.com/office/officeart/2005/8/layout/radial4"/>
    <dgm:cxn modelId="{9307C58C-0C5B-4CB7-BCF7-371195468605}" type="presParOf" srcId="{BE791B70-7E8F-4C57-A095-D2F83C60435A}" destId="{D294676A-6090-419E-8A48-249E34C65CBC}" srcOrd="1" destOrd="0" presId="urn:microsoft.com/office/officeart/2005/8/layout/radial4"/>
    <dgm:cxn modelId="{C1107662-2F2F-4BAD-ACFC-702F7DE77BBC}" type="presParOf" srcId="{BE791B70-7E8F-4C57-A095-D2F83C60435A}" destId="{0ACE29EA-778D-4019-B311-075332E567B3}" srcOrd="2" destOrd="0" presId="urn:microsoft.com/office/officeart/2005/8/layout/radial4"/>
    <dgm:cxn modelId="{3902ECEB-DF04-4168-9AC8-C6F0ED85F363}" type="presParOf" srcId="{BE791B70-7E8F-4C57-A095-D2F83C60435A}" destId="{DFA53203-E610-418F-B0F9-5F15D4DB2707}" srcOrd="3" destOrd="0" presId="urn:microsoft.com/office/officeart/2005/8/layout/radial4"/>
    <dgm:cxn modelId="{01C3B250-0664-4B04-B34A-4B2C868B3401}" type="presParOf" srcId="{BE791B70-7E8F-4C57-A095-D2F83C60435A}" destId="{DB6191A1-1CA4-460B-B614-0FCFD37F987C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000B47-D44A-4802-81D8-160E27D845B0}">
      <dsp:nvSpPr>
        <dsp:cNvPr id="0" name=""/>
        <dsp:cNvSpPr/>
      </dsp:nvSpPr>
      <dsp:spPr>
        <a:xfrm>
          <a:off x="3734476" y="1374556"/>
          <a:ext cx="2589446" cy="25894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225" tIns="22225" rIns="22225" bIns="22225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500" kern="1200" dirty="0"/>
            <a:t>Workload study</a:t>
          </a:r>
        </a:p>
      </dsp:txBody>
      <dsp:txXfrm>
        <a:off x="4113692" y="1753772"/>
        <a:ext cx="1831014" cy="1831014"/>
      </dsp:txXfrm>
    </dsp:sp>
    <dsp:sp modelId="{D294676A-6090-419E-8A48-249E34C65CBC}">
      <dsp:nvSpPr>
        <dsp:cNvPr id="0" name=""/>
        <dsp:cNvSpPr/>
      </dsp:nvSpPr>
      <dsp:spPr>
        <a:xfrm rot="12900000">
          <a:off x="2217697" y="989932"/>
          <a:ext cx="1829118" cy="7021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CE29EA-778D-4019-B311-075332E567B3}">
      <dsp:nvSpPr>
        <dsp:cNvPr id="0" name=""/>
        <dsp:cNvSpPr/>
      </dsp:nvSpPr>
      <dsp:spPr>
        <a:xfrm>
          <a:off x="1413454" y="58721"/>
          <a:ext cx="1939278" cy="1515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Online survey </a:t>
          </a:r>
        </a:p>
      </dsp:txBody>
      <dsp:txXfrm>
        <a:off x="1457841" y="103108"/>
        <a:ext cx="1850504" cy="1426697"/>
      </dsp:txXfrm>
    </dsp:sp>
    <dsp:sp modelId="{DFA53203-E610-418F-B0F9-5F15D4DB2707}">
      <dsp:nvSpPr>
        <dsp:cNvPr id="0" name=""/>
        <dsp:cNvSpPr/>
      </dsp:nvSpPr>
      <dsp:spPr>
        <a:xfrm rot="19500000">
          <a:off x="6011583" y="989932"/>
          <a:ext cx="1829118" cy="702187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6191A1-1CA4-460B-B614-0FCFD37F987C}">
      <dsp:nvSpPr>
        <dsp:cNvPr id="0" name=""/>
        <dsp:cNvSpPr/>
      </dsp:nvSpPr>
      <dsp:spPr>
        <a:xfrm>
          <a:off x="6705666" y="58721"/>
          <a:ext cx="1939278" cy="15154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200" kern="1200" dirty="0"/>
            <a:t>SSIS analysis</a:t>
          </a:r>
        </a:p>
      </dsp:txBody>
      <dsp:txXfrm>
        <a:off x="6750053" y="103108"/>
        <a:ext cx="1850504" cy="14266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477D20-CD63-494A-8875-264F7FC58717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2A22CF-BD5F-4B55-A137-EAC4F373708A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169" y="141514"/>
            <a:ext cx="3777344" cy="47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807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533533-E334-476A-84E9-614688CCECF5}" type="datetimeFigureOut">
              <a:rPr lang="en-US" smtClean="0"/>
              <a:t>9/9/2021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49FC5-5D90-4283-A897-E4FF3EDE8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547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r>
              <a:rPr lang="en-US" sz="1200" dirty="0"/>
              <a:t>What are the systems and subsystems for providing child welfare services in Minnesota?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The processes and external systems involved in providing child welfare services.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How systems are interacting with each other. Listing the different systems. Describing ways they interact. How they influence workload.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How to showcase/ describe/ understand how it predominately affects children of color.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Number of child welfare workers and amount of time that child welfare workers spend on different components of child welfare work.  </a:t>
            </a:r>
          </a:p>
          <a:p>
            <a:pPr marL="0" indent="0">
              <a:buFont typeface="+mj-lt"/>
              <a:buNone/>
            </a:pPr>
            <a:endParaRPr lang="en-US" sz="1200" dirty="0"/>
          </a:p>
          <a:p>
            <a:pPr marL="0" indent="0">
              <a:buFont typeface="+mj-lt"/>
              <a:buNone/>
            </a:pPr>
            <a:r>
              <a:rPr lang="en-US" sz="1200" dirty="0"/>
              <a:t>What are the existing caseloads/workloads?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Number of child welfare workers and amount of time that child welfare workers spend on different components of child welfare work</a:t>
            </a:r>
          </a:p>
          <a:p>
            <a:pPr marL="0" indent="0">
              <a:buFont typeface="+mj-lt"/>
              <a:buNone/>
            </a:pPr>
            <a:endParaRPr lang="en-US" sz="1200" dirty="0"/>
          </a:p>
          <a:p>
            <a:pPr marL="0" indent="0">
              <a:buFont typeface="+mj-lt"/>
              <a:buNone/>
            </a:pPr>
            <a:r>
              <a:rPr lang="en-US" sz="1200" dirty="0"/>
              <a:t>What are the workload demand variables that impact the relative intensity of particular workload aspects? </a:t>
            </a: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What the most common and impactful workload demand variables are.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Variables most important for the workload, that would get the quickest and decent picture of workload.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How do they lead to variation in workload and how it is reported?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285750" indent="-285750" algn="l" rtl="0" fontAlgn="base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Cambria" panose="02040503050406030204" pitchFamily="18" charset="0"/>
              </a:rPr>
              <a:t>What are the most relevant sampling characteristics of agencies across all dimensions (size of agency, population density, etc.)? How does each agency identify in terms of these characteristics? </a:t>
            </a:r>
            <a:endParaRPr lang="en-US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marL="0" indent="0">
              <a:buFont typeface="+mj-lt"/>
              <a:buNone/>
            </a:pPr>
            <a:endParaRPr lang="en-US" sz="1200" dirty="0"/>
          </a:p>
          <a:p>
            <a:pPr marL="0" indent="0">
              <a:buFont typeface="+mj-lt"/>
              <a:buNone/>
            </a:pPr>
            <a:r>
              <a:rPr lang="en-US" sz="1200" dirty="0"/>
              <a:t>How can the current monitoring system be revised to provide a feasible landscape on workloads?   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Agencies’ and Tribes’ needs, concerns, and capacity to report data (e.g., time required, staffing, data entry, and integration into existing processes) 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What are the requirements that all agencies must report into SSIS – what are the constants? 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The different systems that people are using to track their work. 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The requirements that all agencies and Tribes must comply with. </a:t>
            </a:r>
          </a:p>
          <a:p>
            <a:pPr marL="285750" indent="-285750" rtl="0" fontAlgn="base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dk1"/>
                </a:solidFill>
                <a:effectLst/>
                <a:latin typeface="+mn-lt"/>
                <a:ea typeface="+mn-ea"/>
                <a:cs typeface="+mn-cs"/>
              </a:rPr>
              <a:t>The ways data results could be used by Tribes, counties and DHS for planning.  </a:t>
            </a:r>
          </a:p>
          <a:p>
            <a:pPr marL="0" indent="0">
              <a:buFont typeface="+mj-lt"/>
              <a:buNone/>
            </a:pPr>
            <a:endParaRPr lang="en-US" sz="1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9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598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174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156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7158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249FC5-5D90-4283-A897-E4FF3EDE862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66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934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0" y="6459785"/>
            <a:ext cx="1312025" cy="365125"/>
          </a:xfrm>
        </p:spPr>
        <p:txBody>
          <a:bodyPr/>
          <a:lstStyle>
            <a:lvl1pPr>
              <a:defRPr sz="9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77000" y="6513898"/>
            <a:ext cx="1946988" cy="23369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0815" y="6459784"/>
            <a:ext cx="1312025" cy="365125"/>
          </a:xfrm>
        </p:spPr>
        <p:txBody>
          <a:bodyPr/>
          <a:lstStyle>
            <a:lvl1pPr algn="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040188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Picture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32" y="6323416"/>
            <a:ext cx="2397208" cy="299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4122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2890157" cy="365125"/>
          </a:xfrm>
        </p:spPr>
        <p:txBody>
          <a:bodyPr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1230" y="6459784"/>
            <a:ext cx="1312025" cy="365125"/>
          </a:xfrm>
        </p:spPr>
        <p:txBody>
          <a:bodyPr/>
          <a:lstStyle>
            <a:lvl1pPr algn="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040188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Picture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3728" y="6389725"/>
            <a:ext cx="1969112" cy="4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05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0" y="4967185"/>
            <a:ext cx="12188825" cy="1905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noFill/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8170545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49814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37063" y="6524173"/>
            <a:ext cx="1969112" cy="236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6858000"/>
          </a:xfrm>
          <a:noFill/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49814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7063" y="6412509"/>
            <a:ext cx="1969112" cy="459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664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6858000"/>
          </a:xfrm>
          <a:noFill/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49814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250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395776"/>
            <a:ext cx="12188825" cy="46222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52604"/>
            <a:ext cx="12191985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462948" y="6509988"/>
            <a:ext cx="1969112" cy="236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CE482DC-2269-4F26-9D2A-7E44B1A4CD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398284"/>
            <a:ext cx="12192000" cy="45971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5"/>
            <a:ext cx="12191985" cy="8225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accent1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500279" y="6523803"/>
            <a:ext cx="1890944" cy="2269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accent5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398324"/>
            <a:ext cx="12192000" cy="459676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91985" cy="6400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9365938" y="6509988"/>
            <a:ext cx="1969112" cy="2363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10720" y="0"/>
            <a:ext cx="4050791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06324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0815" y="6459784"/>
            <a:ext cx="1312025" cy="365125"/>
          </a:xfrm>
        </p:spPr>
        <p:txBody>
          <a:bodyPr/>
          <a:lstStyle>
            <a:lvl1pPr algn="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56858" y="6254722"/>
            <a:ext cx="3386150" cy="4064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  <a:lvl2pPr>
              <a:defRPr>
                <a:solidFill>
                  <a:schemeClr val="bg2">
                    <a:lumMod val="50000"/>
                  </a:schemeClr>
                </a:solidFill>
              </a:defRPr>
            </a:lvl2pPr>
            <a:lvl3pPr>
              <a:defRPr>
                <a:solidFill>
                  <a:schemeClr val="bg2">
                    <a:lumMod val="50000"/>
                  </a:schemeClr>
                </a:solidFill>
              </a:defRPr>
            </a:lvl3pPr>
            <a:lvl4pPr>
              <a:defRPr>
                <a:solidFill>
                  <a:schemeClr val="bg2">
                    <a:lumMod val="50000"/>
                  </a:schemeClr>
                </a:solidFill>
              </a:defRPr>
            </a:lvl4pPr>
            <a:lvl5pPr>
              <a:defRPr>
                <a:solidFill>
                  <a:schemeClr val="bg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980815" y="6459784"/>
            <a:ext cx="1312025" cy="365125"/>
          </a:xfrm>
        </p:spPr>
        <p:txBody>
          <a:bodyPr/>
          <a:lstStyle>
            <a:lvl1pPr algn="r"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61" y="5775445"/>
            <a:ext cx="3386150" cy="790474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4040188" cy="6858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87425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8155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8140" cy="6773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8"/>
          <a:srcRect/>
          <a:stretch/>
        </p:blipFill>
        <p:spPr>
          <a:xfrm>
            <a:off x="9377000" y="6511558"/>
            <a:ext cx="1953143" cy="23443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2" r:id="rId9"/>
    <p:sldLayoutId id="2147483663" r:id="rId10"/>
    <p:sldLayoutId id="2147483664" r:id="rId11"/>
    <p:sldLayoutId id="2147483657" r:id="rId12"/>
    <p:sldLayoutId id="2147483661" r:id="rId13"/>
    <p:sldLayoutId id="2147483665" r:id="rId14"/>
    <p:sldLayoutId id="2147483658" r:id="rId15"/>
    <p:sldLayoutId id="2147483659" r:id="rId16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accent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3038" indent="-173038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ú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Child Welfare Caseload Study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Workshop 4: emerging findings</a:t>
            </a:r>
          </a:p>
          <a:p>
            <a:r>
              <a:rPr lang="en-US" dirty="0"/>
              <a:t>9/10/21</a:t>
            </a:r>
          </a:p>
        </p:txBody>
      </p:sp>
    </p:spTree>
    <p:extLst>
      <p:ext uri="{BB962C8B-B14F-4D97-AF65-F5344CB8AC3E}">
        <p14:creationId xmlns:p14="http://schemas.microsoft.com/office/powerpoint/2010/main" val="607210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53769-5A4E-4175-90C9-627C3743D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workload monitoring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9D207-5B2D-4380-94BA-164AC69C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Child welfare staff recognize that cases vary in intensity; caseload does not equal workload. </a:t>
            </a:r>
          </a:p>
          <a:p>
            <a:pPr lvl="1"/>
            <a:r>
              <a:rPr lang="en-US" dirty="0"/>
              <a:t>Staff would like to understand workload of individual cases and overall.</a:t>
            </a:r>
          </a:p>
          <a:p>
            <a:r>
              <a:rPr lang="en-US" dirty="0"/>
              <a:t>Currently, there are few tools to monitor workload.</a:t>
            </a:r>
          </a:p>
          <a:p>
            <a:pPr lvl="1"/>
            <a:r>
              <a:rPr lang="en-US" dirty="0"/>
              <a:t>There is a tool to assess workload in structured decision making.</a:t>
            </a:r>
          </a:p>
          <a:p>
            <a:pPr lvl="1"/>
            <a:r>
              <a:rPr lang="en-US" dirty="0"/>
              <a:t>A few brought up checklists, though it is unclear how these work to monitor workload.</a:t>
            </a:r>
          </a:p>
          <a:p>
            <a:pPr lvl="1"/>
            <a:r>
              <a:rPr lang="en-US" dirty="0"/>
              <a:t>Most often, workload monitoring happens at the supervisor level, sometimes through conversation with caseworkers.</a:t>
            </a:r>
          </a:p>
          <a:p>
            <a:r>
              <a:rPr lang="en-US" dirty="0"/>
              <a:t>“Monitoring” most often happens in the context of assigning new cases.</a:t>
            </a:r>
          </a:p>
        </p:txBody>
      </p:sp>
    </p:spTree>
    <p:extLst>
      <p:ext uri="{BB962C8B-B14F-4D97-AF65-F5344CB8AC3E}">
        <p14:creationId xmlns:p14="http://schemas.microsoft.com/office/powerpoint/2010/main" val="602096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C6BBB-DB1C-4809-8135-5681F1B68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Guardrails for ongoing workload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D4D4E-A15B-4246-B590-58804D86B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19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Staff are not interested in adding to already-high documentation requirements.</a:t>
            </a:r>
          </a:p>
          <a:p>
            <a:pPr lvl="1"/>
            <a:r>
              <a:rPr lang="en-US" dirty="0"/>
              <a:t>Staff would like to explore opportunities for simplifying documentation requirements and processes.</a:t>
            </a:r>
          </a:p>
          <a:p>
            <a:r>
              <a:rPr lang="en-US" dirty="0"/>
              <a:t>There are several concerns about workload monitoring:</a:t>
            </a:r>
          </a:p>
          <a:p>
            <a:pPr lvl="1"/>
            <a:r>
              <a:rPr lang="en-US" dirty="0"/>
              <a:t>Assessing workload would add to workload, further stressing staff and agency capacity.</a:t>
            </a:r>
          </a:p>
          <a:p>
            <a:pPr lvl="1"/>
            <a:r>
              <a:rPr lang="en-US" dirty="0"/>
              <a:t>There are many challenges with SSIS, including system slowness, repetitive data entry, and lack of user-friendliness.</a:t>
            </a:r>
          </a:p>
          <a:p>
            <a:pPr lvl="1"/>
            <a:r>
              <a:rPr lang="en-US" dirty="0"/>
              <a:t>Workload data may be misunderstood or used inappropriately. </a:t>
            </a:r>
          </a:p>
          <a:p>
            <a:pPr lvl="1"/>
            <a:r>
              <a:rPr lang="en-US" dirty="0"/>
              <a:t>A quantitative system of measurement won’t capture the nuances of child welfare work.</a:t>
            </a:r>
          </a:p>
          <a:p>
            <a:pPr lvl="1"/>
            <a:r>
              <a:rPr lang="en-US" dirty="0"/>
              <a:t>Cases, and their intensity, vary a great deal over time and intensity is perceived differently by different staff.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403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DC867-9699-4537-918D-17F71916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 for ongoing workload 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23356-0BE4-4296-9941-1B2881AF3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Severely limit new data collection.</a:t>
            </a:r>
          </a:p>
          <a:p>
            <a:pPr lvl="1"/>
            <a:r>
              <a:rPr lang="en-US" dirty="0"/>
              <a:t>SSIS already holds a great deal of data that could be used to measure/show workload (e.g., on a “workload” panel).</a:t>
            </a:r>
          </a:p>
          <a:p>
            <a:pPr lvl="1"/>
            <a:r>
              <a:rPr lang="en-US" dirty="0"/>
              <a:t>If new data collection is necessary, make it very simple to do (e.g., checkboxes).</a:t>
            </a:r>
          </a:p>
          <a:p>
            <a:r>
              <a:rPr lang="en-US" dirty="0"/>
              <a:t>It is important that data come from individuals who are knowledgeable about child welfare work and specific cases. </a:t>
            </a:r>
          </a:p>
          <a:p>
            <a:r>
              <a:rPr lang="en-US" dirty="0"/>
              <a:t>100% time reporting is not worth the time to have an accurate picture of your workload at any given point.</a:t>
            </a:r>
          </a:p>
        </p:txBody>
      </p:sp>
    </p:spTree>
    <p:extLst>
      <p:ext uri="{BB962C8B-B14F-4D97-AF65-F5344CB8AC3E}">
        <p14:creationId xmlns:p14="http://schemas.microsoft.com/office/powerpoint/2010/main" val="1175542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8965A-9C55-41FB-8568-DED6D11B9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study plan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B49096-8363-4D29-BC88-0A9930D731D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How will we measure workloads?</a:t>
            </a:r>
          </a:p>
        </p:txBody>
      </p:sp>
    </p:spTree>
    <p:extLst>
      <p:ext uri="{BB962C8B-B14F-4D97-AF65-F5344CB8AC3E}">
        <p14:creationId xmlns:p14="http://schemas.microsoft.com/office/powerpoint/2010/main" val="3208468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B5EF-6DCA-4733-8B5D-825C002E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ED67DE6-BC89-4908-8131-C7038AB55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4409360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636004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74399-630B-4A6C-9C50-DF09B285C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Online survey: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8CE63-FFAA-47A1-B322-716AE990D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Hear directly from as many as possible caseworkers about their cases and workloads</a:t>
            </a:r>
          </a:p>
          <a:p>
            <a:r>
              <a:rPr lang="en-US" dirty="0"/>
              <a:t>Learn about current caseloads</a:t>
            </a:r>
          </a:p>
          <a:p>
            <a:r>
              <a:rPr lang="en-US" dirty="0"/>
              <a:t>Understand caseworkers’ experiences of their own workload</a:t>
            </a:r>
          </a:p>
          <a:p>
            <a:r>
              <a:rPr lang="en-US" dirty="0"/>
              <a:t>Assess how many selected workload demand variables are present in cases with different intensity levels</a:t>
            </a:r>
          </a:p>
          <a:p>
            <a:r>
              <a:rPr lang="en-US" dirty="0"/>
              <a:t>Explore how caseload/workload differs across agencies and at different experience levels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61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A5CF0-E7B6-4029-AB37-36D269AA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SSIS analysis: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A372C-E09B-46AA-B95D-8C1DD9278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Explore connection between perceptions of intensity and documentation in SSIS</a:t>
            </a:r>
          </a:p>
          <a:p>
            <a:r>
              <a:rPr lang="en-US" dirty="0"/>
              <a:t>Assess possibility of using SSIS to measure workload accurately without adding to caseworkers’ documentation burden</a:t>
            </a:r>
          </a:p>
        </p:txBody>
      </p:sp>
    </p:spTree>
    <p:extLst>
      <p:ext uri="{BB962C8B-B14F-4D97-AF65-F5344CB8AC3E}">
        <p14:creationId xmlns:p14="http://schemas.microsoft.com/office/powerpoint/2010/main" val="2033566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Welcome and introductions</a:t>
            </a:r>
          </a:p>
          <a:p>
            <a:r>
              <a:rPr lang="en-US" dirty="0"/>
              <a:t>Recap project goals and process</a:t>
            </a:r>
          </a:p>
          <a:p>
            <a:r>
              <a:rPr lang="en-US" dirty="0"/>
              <a:t>Review emerging findings</a:t>
            </a:r>
          </a:p>
          <a:p>
            <a:r>
              <a:rPr lang="en-US" dirty="0"/>
              <a:t>Introduce workload study plan</a:t>
            </a:r>
          </a:p>
          <a:p>
            <a:r>
              <a:rPr lang="en-US" dirty="0"/>
              <a:t>Discuss study plan and methods</a:t>
            </a:r>
          </a:p>
        </p:txBody>
      </p:sp>
    </p:spTree>
    <p:extLst>
      <p:ext uri="{BB962C8B-B14F-4D97-AF65-F5344CB8AC3E}">
        <p14:creationId xmlns:p14="http://schemas.microsoft.com/office/powerpoint/2010/main" val="822217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CCDC3-68A0-4C8C-A83C-BC5D93394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goals and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6B123E-63D6-4A00-92AE-7702365C9E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7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FF2A04-C8A2-4FF6-B65A-F2E2945D5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3BB08-35FC-49ED-9321-3BD12F0F4C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are the systems and subsystems for providing child welfare services in Minnesota?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are the existing caseloads/workloads?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What are the workload demand variables that impact the relative intensity of particular workload aspects?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How can the current monitoring system be revised to provide a feasible landscape on workloads? 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39064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A7481-F67B-4A59-853F-1597EDD7F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collection process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1C64F0D-CD54-463A-BB68-39E84BC0E6A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096963" y="1846263"/>
          <a:ext cx="10058399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0571">
                  <a:extLst>
                    <a:ext uri="{9D8B030D-6E8A-4147-A177-3AD203B41FA5}">
                      <a16:colId xmlns:a16="http://schemas.microsoft.com/office/drawing/2014/main" val="2350659837"/>
                    </a:ext>
                  </a:extLst>
                </a:gridCol>
                <a:gridCol w="3507129">
                  <a:extLst>
                    <a:ext uri="{9D8B030D-6E8A-4147-A177-3AD203B41FA5}">
                      <a16:colId xmlns:a16="http://schemas.microsoft.com/office/drawing/2014/main" val="1488322796"/>
                    </a:ext>
                  </a:extLst>
                </a:gridCol>
                <a:gridCol w="5240699">
                  <a:extLst>
                    <a:ext uri="{9D8B030D-6E8A-4147-A177-3AD203B41FA5}">
                      <a16:colId xmlns:a16="http://schemas.microsoft.com/office/drawing/2014/main" val="1911615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Timeframe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Data 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Primary outcome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4640722"/>
                  </a:ext>
                </a:extLst>
              </a:tr>
              <a:tr h="480248">
                <a:tc>
                  <a:txBody>
                    <a:bodyPr/>
                    <a:lstStyle/>
                    <a:p>
                      <a:r>
                        <a:rPr lang="en-US" dirty="0"/>
                        <a:t>May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Workshop 1</a:t>
                      </a:r>
                      <a:r>
                        <a:rPr lang="en-US" dirty="0"/>
                        <a:t>: one 2-hour workshop with DHS staff </a:t>
                      </a:r>
                    </a:p>
                    <a:p>
                      <a:r>
                        <a:rPr lang="en-US" b="1" dirty="0"/>
                        <a:t>Follow-up interviews </a:t>
                      </a:r>
                      <a:r>
                        <a:rPr lang="en-US" dirty="0"/>
                        <a:t>with county-level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 of the overall systems used to provide services (process map)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644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Workshop 2</a:t>
                      </a:r>
                      <a:r>
                        <a:rPr lang="en-US" dirty="0"/>
                        <a:t>: three workshops with child welfare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Variables that have high impact on workload intensity and how they are defined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617911"/>
                  </a:ext>
                </a:extLst>
              </a:tr>
              <a:tr h="418903">
                <a:tc>
                  <a:txBody>
                    <a:bodyPr/>
                    <a:lstStyle/>
                    <a:p>
                      <a:r>
                        <a:rPr lang="en-US" dirty="0"/>
                        <a:t>June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Variables survey</a:t>
                      </a:r>
                      <a:r>
                        <a:rPr lang="en-US" dirty="0"/>
                        <a:t>: online survey for child welfare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Prioritization of workload demand variables and whether/how they might be documented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20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Workshop 3</a:t>
                      </a:r>
                      <a:r>
                        <a:rPr lang="en-US" dirty="0"/>
                        <a:t>: three workshops with child welfare staff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Existing processes, opportunities, and barriers for monitoring workload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16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9790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5B67A-81CB-478C-AC62-4832A2CE4B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task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84B4D-3289-4034-A69A-FAC794B91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 what we have learned thus far (emerging findings)</a:t>
            </a:r>
          </a:p>
          <a:p>
            <a:r>
              <a:rPr lang="en-US" dirty="0"/>
              <a:t>Gather feedback on proposed plan for workload study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623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CF76-99E4-4779-9098-E63F29450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Emerging findings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B5B3D-143D-4996-BD53-0FF3D5B7786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we have learned thus far</a:t>
            </a:r>
          </a:p>
        </p:txBody>
      </p:sp>
    </p:spTree>
    <p:extLst>
      <p:ext uri="{BB962C8B-B14F-4D97-AF65-F5344CB8AC3E}">
        <p14:creationId xmlns:p14="http://schemas.microsoft.com/office/powerpoint/2010/main" val="286597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0107-857F-4E09-8930-B79243D8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 workload demand variables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657C5EC-EAC4-4D30-A738-9FD0FE126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30763"/>
              </p:ext>
            </p:extLst>
          </p:nvPr>
        </p:nvGraphicFramePr>
        <p:xfrm>
          <a:off x="1097279" y="1952704"/>
          <a:ext cx="10058401" cy="284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645">
                  <a:extLst>
                    <a:ext uri="{9D8B030D-6E8A-4147-A177-3AD203B41FA5}">
                      <a16:colId xmlns:a16="http://schemas.microsoft.com/office/drawing/2014/main" val="27786288"/>
                    </a:ext>
                  </a:extLst>
                </a:gridCol>
                <a:gridCol w="1902878">
                  <a:extLst>
                    <a:ext uri="{9D8B030D-6E8A-4147-A177-3AD203B41FA5}">
                      <a16:colId xmlns:a16="http://schemas.microsoft.com/office/drawing/2014/main" val="3795043801"/>
                    </a:ext>
                  </a:extLst>
                </a:gridCol>
                <a:gridCol w="1902878">
                  <a:extLst>
                    <a:ext uri="{9D8B030D-6E8A-4147-A177-3AD203B41FA5}">
                      <a16:colId xmlns:a16="http://schemas.microsoft.com/office/drawing/2014/main" val="3457418626"/>
                    </a:ext>
                  </a:extLst>
                </a:gridCol>
              </a:tblGrid>
              <a:tr h="372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Workload demand variables (highest weighted)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Willingness to track this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this variable is 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796165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severity of family needs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846290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Child has high needs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17666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court involvement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94900"/>
                  </a:ext>
                </a:extLst>
              </a:tr>
              <a:tr h="36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Case type is sexual abuse, high physical abuse, or chronic neglect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506565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ICWA is involved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703489"/>
                  </a:ext>
                </a:extLst>
              </a:tr>
              <a:tr h="36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OOHP transportation needs/foster parent assistance need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0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65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70107-857F-4E09-8930-B79243D80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workload demand variables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5657C5EC-EAC4-4D30-A738-9FD0FE126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468083"/>
              </p:ext>
            </p:extLst>
          </p:nvPr>
        </p:nvGraphicFramePr>
        <p:xfrm>
          <a:off x="1097279" y="1952704"/>
          <a:ext cx="10058401" cy="2840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52645">
                  <a:extLst>
                    <a:ext uri="{9D8B030D-6E8A-4147-A177-3AD203B41FA5}">
                      <a16:colId xmlns:a16="http://schemas.microsoft.com/office/drawing/2014/main" val="27786288"/>
                    </a:ext>
                  </a:extLst>
                </a:gridCol>
                <a:gridCol w="1902878">
                  <a:extLst>
                    <a:ext uri="{9D8B030D-6E8A-4147-A177-3AD203B41FA5}">
                      <a16:colId xmlns:a16="http://schemas.microsoft.com/office/drawing/2014/main" val="3795043801"/>
                    </a:ext>
                  </a:extLst>
                </a:gridCol>
                <a:gridCol w="1902878">
                  <a:extLst>
                    <a:ext uri="{9D8B030D-6E8A-4147-A177-3AD203B41FA5}">
                      <a16:colId xmlns:a16="http://schemas.microsoft.com/office/drawing/2014/main" val="3457418626"/>
                    </a:ext>
                  </a:extLst>
                </a:gridCol>
              </a:tblGrid>
              <a:tr h="3720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Workload demand variables (mid-weight)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Willingness to track this 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When this variable is known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1796165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 barriers to engaging with child/family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846290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Frequent placement disruptions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2217666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Few to no beds available in region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7694900"/>
                  </a:ext>
                </a:extLst>
              </a:tr>
              <a:tr h="36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Family refuses to use services or supports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9506565"/>
                  </a:ext>
                </a:extLst>
              </a:tr>
              <a:tr h="21261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Multiple case plans for families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Later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4703489"/>
                  </a:ext>
                </a:extLst>
              </a:tr>
              <a:tr h="36849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Lots of siblings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early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27027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9089050"/>
      </p:ext>
    </p:extLst>
  </p:cSld>
  <p:clrMapOvr>
    <a:masterClrMapping/>
  </p:clrMapOvr>
</p:sld>
</file>

<file path=ppt/theme/theme1.xml><?xml version="1.0" encoding="utf-8"?>
<a:theme xmlns:a="http://schemas.openxmlformats.org/drawingml/2006/main" name="IG Brand">
  <a:themeElements>
    <a:clrScheme name="IG Custom">
      <a:dk1>
        <a:sysClr val="windowText" lastClr="000000"/>
      </a:dk1>
      <a:lt1>
        <a:sysClr val="window" lastClr="FFFFFF"/>
      </a:lt1>
      <a:dk2>
        <a:srgbClr val="344068"/>
      </a:dk2>
      <a:lt2>
        <a:srgbClr val="959480"/>
      </a:lt2>
      <a:accent1>
        <a:srgbClr val="707EBD"/>
      </a:accent1>
      <a:accent2>
        <a:srgbClr val="00B6BE"/>
      </a:accent2>
      <a:accent3>
        <a:srgbClr val="7FB539"/>
      </a:accent3>
      <a:accent4>
        <a:srgbClr val="F9A61A"/>
      </a:accent4>
      <a:accent5>
        <a:srgbClr val="F47A55"/>
      </a:accent5>
      <a:accent6>
        <a:srgbClr val="F04E63"/>
      </a:accent6>
      <a:hlink>
        <a:srgbClr val="00B6BE"/>
      </a:hlink>
      <a:folHlink>
        <a:srgbClr val="707EB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461B91CD-F017-4CC1-B3E4-B19CC87E4944}" vid="{A386F901-CB9A-4E97-8479-4F44C219F28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Template 10.20.20</Template>
  <TotalTime>631</TotalTime>
  <Words>1101</Words>
  <Application>Microsoft Office PowerPoint</Application>
  <PresentationFormat>Widescreen</PresentationFormat>
  <Paragraphs>147</Paragraphs>
  <Slides>16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Cambria</vt:lpstr>
      <vt:lpstr>Segoe UI</vt:lpstr>
      <vt:lpstr>Verdana</vt:lpstr>
      <vt:lpstr>Wingdings</vt:lpstr>
      <vt:lpstr>IG Brand</vt:lpstr>
      <vt:lpstr>Child Welfare Caseload Study</vt:lpstr>
      <vt:lpstr>Agenda</vt:lpstr>
      <vt:lpstr>Project goals and process</vt:lpstr>
      <vt:lpstr>Research questions</vt:lpstr>
      <vt:lpstr>Data collection process</vt:lpstr>
      <vt:lpstr>Our task for today</vt:lpstr>
      <vt:lpstr>Emerging findings</vt:lpstr>
      <vt:lpstr>Top workload demand variables </vt:lpstr>
      <vt:lpstr>Other workload demand variables </vt:lpstr>
      <vt:lpstr>Current workload monitoring practices</vt:lpstr>
      <vt:lpstr>Guardrails for ongoing workload monitoring</vt:lpstr>
      <vt:lpstr>Suggestions for ongoing workload monitoring</vt:lpstr>
      <vt:lpstr>Workload study plan</vt:lpstr>
      <vt:lpstr>Approach</vt:lpstr>
      <vt:lpstr>Online survey: Goals</vt:lpstr>
      <vt:lpstr>SSIS analysis: Goals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Karissa Propson</dc:creator>
  <cp:lastModifiedBy>Karissa Propson</cp:lastModifiedBy>
  <cp:revision>16</cp:revision>
  <dcterms:created xsi:type="dcterms:W3CDTF">2021-08-06T17:48:38Z</dcterms:created>
  <dcterms:modified xsi:type="dcterms:W3CDTF">2021-09-09T19:46:40Z</dcterms:modified>
</cp:coreProperties>
</file>